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160" r:id="rId2"/>
    <p:sldId id="3161" r:id="rId3"/>
    <p:sldId id="3191" r:id="rId4"/>
    <p:sldId id="3176" r:id="rId5"/>
    <p:sldId id="1774" r:id="rId6"/>
    <p:sldId id="1417" r:id="rId7"/>
    <p:sldId id="3164" r:id="rId8"/>
    <p:sldId id="3163" r:id="rId9"/>
    <p:sldId id="1724" r:id="rId10"/>
    <p:sldId id="1413" r:id="rId11"/>
    <p:sldId id="1414" r:id="rId12"/>
    <p:sldId id="1415" r:id="rId13"/>
    <p:sldId id="1416" r:id="rId14"/>
    <p:sldId id="1498" r:id="rId15"/>
    <p:sldId id="1625" r:id="rId16"/>
    <p:sldId id="1626" r:id="rId17"/>
    <p:sldId id="3181" r:id="rId18"/>
    <p:sldId id="3188" r:id="rId19"/>
    <p:sldId id="3183" r:id="rId20"/>
    <p:sldId id="3184" r:id="rId21"/>
    <p:sldId id="3185" r:id="rId22"/>
    <p:sldId id="3186" r:id="rId23"/>
    <p:sldId id="3193" r:id="rId24"/>
    <p:sldId id="3189" r:id="rId25"/>
    <p:sldId id="3177" r:id="rId26"/>
    <p:sldId id="3178" r:id="rId27"/>
    <p:sldId id="3179" r:id="rId28"/>
    <p:sldId id="3180" r:id="rId29"/>
    <p:sldId id="1418" r:id="rId30"/>
    <p:sldId id="1815" r:id="rId31"/>
    <p:sldId id="1937" r:id="rId32"/>
    <p:sldId id="1712" r:id="rId33"/>
    <p:sldId id="1938" r:id="rId34"/>
    <p:sldId id="3175" r:id="rId35"/>
    <p:sldId id="3173" r:id="rId36"/>
    <p:sldId id="3174" r:id="rId37"/>
    <p:sldId id="3190" r:id="rId38"/>
    <p:sldId id="3166" r:id="rId39"/>
    <p:sldId id="3165" r:id="rId40"/>
    <p:sldId id="3167" r:id="rId41"/>
    <p:sldId id="3169" r:id="rId42"/>
    <p:sldId id="3168" r:id="rId43"/>
    <p:sldId id="3172" r:id="rId44"/>
    <p:sldId id="3192" r:id="rId45"/>
    <p:sldId id="1738" r:id="rId46"/>
    <p:sldId id="3162" r:id="rId47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98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94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noriko_arai_can_a_robot_pass_a_university_entrance_exam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QZjkPyJ8KU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rtificial-Intelligence-A-Modern-Approach/dp/013461099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13" Type="http://schemas.openxmlformats.org/officeDocument/2006/relationships/image" Target="../media/image4.tiff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Relationship Id="rId1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人工智慧在學什麼</a:t>
            </a:r>
            <a:r>
              <a:rPr lang="en-US" altLang="zh-TW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?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(What is Artificial Intelligence Learning?)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口腔醫學院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CFD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College of Oral Medicine,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12:10-13:00,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口腔醫學院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1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1-1,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</p:spTree>
    <p:extLst>
      <p:ext uri="{BB962C8B-B14F-4D97-AF65-F5344CB8AC3E}">
        <p14:creationId xmlns:p14="http://schemas.microsoft.com/office/powerpoint/2010/main" val="269948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</a:rPr>
              <a:t>Definition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of </a:t>
            </a:r>
            <a:br>
              <a:rPr lang="en-US" sz="7200" b="1" dirty="0">
                <a:solidFill>
                  <a:srgbClr val="C00000"/>
                </a:solidFill>
              </a:rPr>
            </a:br>
            <a:r>
              <a:rPr lang="en-US" sz="7200" b="1" dirty="0">
                <a:solidFill>
                  <a:srgbClr val="C00000"/>
                </a:solidFill>
              </a:rPr>
              <a:t>Artificial Intelligence (A.I.)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91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72" y="260648"/>
            <a:ext cx="8229600" cy="621780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Artificial Intelligence </a:t>
            </a:r>
            <a:br>
              <a:rPr lang="en-US" sz="6000" b="1" dirty="0"/>
            </a:br>
            <a:br>
              <a:rPr lang="en-US" b="1" dirty="0"/>
            </a:br>
            <a:r>
              <a:rPr lang="en-US" b="1" dirty="0"/>
              <a:t>“… </a:t>
            </a:r>
            <a:r>
              <a:rPr lang="en-US" b="1" dirty="0">
                <a:solidFill>
                  <a:srgbClr val="FF0000"/>
                </a:solidFill>
              </a:rPr>
              <a:t>the </a:t>
            </a:r>
            <a:r>
              <a:rPr lang="en-US" sz="6000" b="1" dirty="0">
                <a:solidFill>
                  <a:srgbClr val="FF0000"/>
                </a:solidFill>
              </a:rPr>
              <a:t>science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engineering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of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making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FF0000"/>
                </a:solidFill>
              </a:rPr>
              <a:t>intelligent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machines</a:t>
            </a:r>
            <a:r>
              <a:rPr lang="en-US" b="1" dirty="0"/>
              <a:t>” </a:t>
            </a:r>
            <a:br>
              <a:rPr lang="en-US" b="1" dirty="0"/>
            </a:br>
            <a:r>
              <a:rPr lang="en-US" sz="3600" b="1" dirty="0"/>
              <a:t>(John McCarthy, 1955)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393493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/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technology that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thinks and acts </a:t>
            </a:r>
            <a:br>
              <a:rPr lang="en-US" sz="7200" b="1" dirty="0">
                <a:solidFill>
                  <a:srgbClr val="FF0000"/>
                </a:solidFill>
              </a:rPr>
            </a:br>
            <a:r>
              <a:rPr lang="en-US" sz="7200" b="1" dirty="0">
                <a:solidFill>
                  <a:srgbClr val="FF0000"/>
                </a:solidFill>
              </a:rPr>
              <a:t>like humans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58509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45225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Artificial Intelligence </a:t>
            </a:r>
            <a:br>
              <a:rPr lang="en-US" sz="7200" b="1" dirty="0"/>
            </a:br>
            <a:r>
              <a:rPr lang="en-US" b="1" dirty="0"/>
              <a:t> </a:t>
            </a:r>
            <a:br>
              <a:rPr lang="en-US" sz="7200" b="1" dirty="0"/>
            </a:br>
            <a:r>
              <a:rPr lang="en-US" sz="7200" b="1" dirty="0"/>
              <a:t>“… </a:t>
            </a:r>
            <a:r>
              <a:rPr lang="en-US" sz="7200" b="1" dirty="0">
                <a:solidFill>
                  <a:srgbClr val="FF0000"/>
                </a:solidFill>
              </a:rPr>
              <a:t>intelligence</a:t>
            </a:r>
            <a:r>
              <a:rPr lang="en-US" sz="7200" b="1" dirty="0"/>
              <a:t> exhibited by </a:t>
            </a:r>
            <a:r>
              <a:rPr lang="en-US" sz="7200" b="1" dirty="0">
                <a:solidFill>
                  <a:srgbClr val="FF0000"/>
                </a:solidFill>
              </a:rPr>
              <a:t>machines</a:t>
            </a:r>
            <a:r>
              <a:rPr lang="en-US" sz="7200" b="1" dirty="0"/>
              <a:t> or </a:t>
            </a:r>
            <a:r>
              <a:rPr lang="en-US" sz="7200" b="1" dirty="0">
                <a:solidFill>
                  <a:srgbClr val="FF0000"/>
                </a:solidFill>
              </a:rPr>
              <a:t>software</a:t>
            </a:r>
            <a:r>
              <a:rPr lang="en-US" sz="7200" b="1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611560" y="6597352"/>
            <a:ext cx="7902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/artificial-intelligence-defined-useful-list-of-popular-definitions-from-business-and-science/</a:t>
            </a:r>
          </a:p>
        </p:txBody>
      </p:sp>
    </p:spTree>
    <p:extLst>
      <p:ext uri="{BB962C8B-B14F-4D97-AF65-F5344CB8AC3E}">
        <p14:creationId xmlns:p14="http://schemas.microsoft.com/office/powerpoint/2010/main" val="421760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116632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1063472"/>
          <a:ext cx="8603148" cy="53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264BB9-0532-2E4A-BB32-E00C293A33F5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68089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46" y="44624"/>
            <a:ext cx="8229600" cy="9014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4 Approaches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69972" y="980728"/>
          <a:ext cx="8603148" cy="549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4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2.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 Humanly: The Cognitive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Modeling Approach</a:t>
                      </a:r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3.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Thinking</a:t>
                      </a:r>
                      <a: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  <a:t> Rationally:</a:t>
                      </a:r>
                      <a:br>
                        <a:rPr lang="en-US" sz="3600" b="1" baseline="0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200" b="1" baseline="0" dirty="0">
                          <a:solidFill>
                            <a:schemeClr val="accent1"/>
                          </a:solidFill>
                        </a:rPr>
                        <a:t>The “Laws of Thought” Approach</a:t>
                      </a:r>
                    </a:p>
                    <a:p>
                      <a:pPr algn="ctr"/>
                      <a:endParaRPr lang="en-US" sz="3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40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Humanly: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accent1"/>
                          </a:solidFill>
                        </a:rPr>
                        <a:t>The Turing Test Approach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(1950)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4. </a:t>
                      </a:r>
                    </a:p>
                    <a:p>
                      <a:pPr algn="ctr"/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Acting Rationally:</a:t>
                      </a:r>
                      <a:br>
                        <a:rPr lang="en-US" sz="3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3600" b="1" dirty="0">
                          <a:solidFill>
                            <a:schemeClr val="accent1"/>
                          </a:solidFill>
                        </a:rPr>
                        <a:t>The Rational Agent Approach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2DE54B-427E-284E-9D0E-42B3D473DF08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406520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84482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AI Acting Humanly: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The Turing Test Approach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3200" b="1" dirty="0">
                <a:solidFill>
                  <a:schemeClr val="accent1"/>
                </a:solidFill>
              </a:rPr>
              <a:t>(Alan Turing, 1950)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1764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Knowledge Representation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Automated 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Machine Learning (ML)</a:t>
            </a:r>
          </a:p>
          <a:p>
            <a:pPr lvl="1"/>
            <a:r>
              <a:rPr lang="en-US" sz="3200" b="1" dirty="0">
                <a:solidFill>
                  <a:srgbClr val="FF0000"/>
                </a:solidFill>
              </a:rPr>
              <a:t>Deep Learning (DL)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Computer Vision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(Image, Video)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Natural Language Processing (NLP)</a:t>
            </a:r>
          </a:p>
          <a:p>
            <a:r>
              <a:rPr lang="en-US" b="1" dirty="0">
                <a:solidFill>
                  <a:srgbClr val="C00000"/>
                </a:solidFill>
              </a:rPr>
              <a:t>Robotics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32DB0-FB6C-9E4E-8231-F39C2A9843E7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97770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Artificial Intelligence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Problem Solving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Uncertain Knowledge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Communicating, Perceiving, and Acting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Philosophy and Ethics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 Modern Approach </a:t>
            </a:r>
          </a:p>
        </p:txBody>
      </p:sp>
    </p:spTree>
    <p:extLst>
      <p:ext uri="{BB962C8B-B14F-4D97-AF65-F5344CB8AC3E}">
        <p14:creationId xmlns:p14="http://schemas.microsoft.com/office/powerpoint/2010/main" val="266418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6334650"/>
          </a:xfrm>
        </p:spPr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Artificial Intelligence: 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7200" dirty="0">
                <a:solidFill>
                  <a:schemeClr val="accent1"/>
                </a:solidFill>
              </a:rPr>
              <a:t>Intelligent Agents</a:t>
            </a:r>
          </a:p>
        </p:txBody>
      </p:sp>
    </p:spTree>
    <p:extLst>
      <p:ext uri="{BB962C8B-B14F-4D97-AF65-F5344CB8AC3E}">
        <p14:creationId xmlns:p14="http://schemas.microsoft.com/office/powerpoint/2010/main" val="81628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Solving Problems by Searching</a:t>
            </a:r>
          </a:p>
          <a:p>
            <a:r>
              <a:rPr lang="en-US" sz="3600" dirty="0"/>
              <a:t>Search in Complex Environments</a:t>
            </a:r>
          </a:p>
          <a:p>
            <a:r>
              <a:rPr lang="en-US" sz="3600" dirty="0"/>
              <a:t>Adversarial Search and Games</a:t>
            </a:r>
          </a:p>
          <a:p>
            <a:r>
              <a:rPr lang="en-US" sz="3600" dirty="0"/>
              <a:t>Constraint Satisfaction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2.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213107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83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Logical Agents</a:t>
            </a:r>
          </a:p>
          <a:p>
            <a:r>
              <a:rPr lang="en-US" sz="3600" dirty="0"/>
              <a:t>First-Order Logic</a:t>
            </a:r>
          </a:p>
          <a:p>
            <a:r>
              <a:rPr lang="en-US" sz="3600" dirty="0"/>
              <a:t>Inference in First-Order Logic</a:t>
            </a:r>
          </a:p>
          <a:p>
            <a:r>
              <a:rPr lang="en-US" sz="3600" dirty="0"/>
              <a:t>Knowledge Representation</a:t>
            </a:r>
          </a:p>
          <a:p>
            <a:r>
              <a:rPr lang="en-US" sz="3600" dirty="0"/>
              <a:t>Automated Planning</a:t>
            </a:r>
          </a:p>
          <a:p>
            <a:r>
              <a:rPr lang="en-US" sz="3600" dirty="0"/>
              <a:t>Quantifying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3. Knowledge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142858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Probabilistic Reasoning</a:t>
            </a:r>
          </a:p>
          <a:p>
            <a:r>
              <a:rPr lang="en-US" sz="3600" dirty="0"/>
              <a:t>Probabilistic Reasoning over Time</a:t>
            </a:r>
          </a:p>
          <a:p>
            <a:r>
              <a:rPr lang="en-US" sz="3600" dirty="0"/>
              <a:t>Probabilistic Programming</a:t>
            </a:r>
          </a:p>
          <a:p>
            <a:r>
              <a:rPr lang="en-US" sz="3600" dirty="0"/>
              <a:t>Making Simple Decisions</a:t>
            </a:r>
          </a:p>
          <a:p>
            <a:r>
              <a:rPr lang="en-US" sz="3600" dirty="0"/>
              <a:t>Making Complex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6" y="125760"/>
            <a:ext cx="8568953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4. </a:t>
            </a:r>
            <a:r>
              <a:rPr lang="en-US" sz="4000" dirty="0">
                <a:solidFill>
                  <a:schemeClr val="accent1"/>
                </a:solidFill>
              </a:rPr>
              <a:t>Uncertain Knowledge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2748247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Multiagent Decision Making</a:t>
            </a:r>
          </a:p>
          <a:p>
            <a:r>
              <a:rPr lang="en-US" sz="3600" dirty="0"/>
              <a:t>Learning from Examples</a:t>
            </a:r>
          </a:p>
          <a:p>
            <a:r>
              <a:rPr lang="en-US" sz="3600" dirty="0"/>
              <a:t>Learning Probabilistic Models</a:t>
            </a:r>
          </a:p>
          <a:p>
            <a:r>
              <a:rPr lang="en-US" sz="3600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5. Learning</a:t>
            </a:r>
          </a:p>
        </p:txBody>
      </p:sp>
    </p:spTree>
    <p:extLst>
      <p:ext uri="{BB962C8B-B14F-4D97-AF65-F5344CB8AC3E}">
        <p14:creationId xmlns:p14="http://schemas.microsoft.com/office/powerpoint/2010/main" val="250652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DE75B-B5BC-B142-9989-EC67B09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6"/>
          </a:xfrm>
        </p:spPr>
        <p:txBody>
          <a:bodyPr/>
          <a:lstStyle/>
          <a:p>
            <a:r>
              <a:rPr lang="en-US" sz="3600" dirty="0"/>
              <a:t>Reinforcement Learning</a:t>
            </a:r>
          </a:p>
          <a:p>
            <a:r>
              <a:rPr lang="en-US" sz="3600" dirty="0"/>
              <a:t>Natural Language Processing</a:t>
            </a:r>
          </a:p>
          <a:p>
            <a:r>
              <a:rPr lang="en-US" sz="3600" dirty="0"/>
              <a:t>Deep Learning for Natural Language Processing</a:t>
            </a:r>
          </a:p>
          <a:p>
            <a:r>
              <a:rPr lang="en-US" sz="3600" dirty="0"/>
              <a:t>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128701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6. Communicating, Perceiving, and Acting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3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9190-BE62-0440-B959-CF36C48B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C8621-7DA8-C04B-86FE-5D18631C4E40}"/>
              </a:ext>
            </a:extLst>
          </p:cNvPr>
          <p:cNvSpPr/>
          <p:nvPr/>
        </p:nvSpPr>
        <p:spPr>
          <a:xfrm>
            <a:off x="1057500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F8FA99-5A61-2147-8B8C-CFD01666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25760"/>
            <a:ext cx="8496944" cy="6334650"/>
          </a:xfrm>
        </p:spPr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Artificial Intelligence: </a:t>
            </a:r>
            <a:br>
              <a:rPr lang="en-US" sz="72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Philosophy and Ethics of AI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The Future of AI</a:t>
            </a:r>
          </a:p>
        </p:txBody>
      </p:sp>
    </p:spTree>
    <p:extLst>
      <p:ext uri="{BB962C8B-B14F-4D97-AF65-F5344CB8AC3E}">
        <p14:creationId xmlns:p14="http://schemas.microsoft.com/office/powerpoint/2010/main" val="146585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19856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AI algorithms </a:t>
            </a:r>
            <a:r>
              <a:rPr lang="en-US" dirty="0"/>
              <a:t>now equal or exceed </a:t>
            </a:r>
            <a:br>
              <a:rPr lang="en-US" dirty="0"/>
            </a:br>
            <a:r>
              <a:rPr lang="en-US" dirty="0"/>
              <a:t>expert doctors at diagnosing many conditions, particularly when the diagnosis is based on </a:t>
            </a:r>
            <a:r>
              <a:rPr lang="en-US" dirty="0">
                <a:solidFill>
                  <a:srgbClr val="C00000"/>
                </a:solidFill>
              </a:rPr>
              <a:t>images</a:t>
            </a:r>
            <a:r>
              <a:rPr lang="en-US" dirty="0"/>
              <a:t>. 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Alzheimer’s disease (Ding et al., 2018)</a:t>
            </a:r>
          </a:p>
          <a:p>
            <a:pPr lvl="1"/>
            <a:r>
              <a:rPr lang="en-US" dirty="0"/>
              <a:t>Metastatic cancer </a:t>
            </a:r>
            <a:r>
              <a:rPr lang="en-US" sz="2400" dirty="0"/>
              <a:t>(Liu et al., 2017; </a:t>
            </a:r>
            <a:r>
              <a:rPr lang="en-US" sz="2400" dirty="0" err="1"/>
              <a:t>Esteva</a:t>
            </a:r>
            <a:r>
              <a:rPr lang="en-US" sz="2400" dirty="0"/>
              <a:t> et al., 2017)</a:t>
            </a:r>
          </a:p>
          <a:p>
            <a:pPr lvl="1"/>
            <a:r>
              <a:rPr lang="en-US" dirty="0"/>
              <a:t>Ophthalmic disease (</a:t>
            </a:r>
            <a:r>
              <a:rPr lang="en-US" dirty="0" err="1"/>
              <a:t>Gulshan</a:t>
            </a:r>
            <a:r>
              <a:rPr lang="en-US" dirty="0"/>
              <a:t> et al., 2016) </a:t>
            </a:r>
          </a:p>
          <a:p>
            <a:pPr lvl="1"/>
            <a:r>
              <a:rPr lang="en-US" dirty="0"/>
              <a:t>Skin diseases (Liu et al., 2019c)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6501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746"/>
            <a:ext cx="8507288" cy="5421664"/>
          </a:xfrm>
        </p:spPr>
        <p:txBody>
          <a:bodyPr/>
          <a:lstStyle/>
          <a:p>
            <a:r>
              <a:rPr lang="en-US" dirty="0"/>
              <a:t>A systematic review and meta-analysis (Liu et al., 2019a) found that </a:t>
            </a:r>
            <a:r>
              <a:rPr lang="en-US" dirty="0">
                <a:solidFill>
                  <a:schemeClr val="accent1"/>
                </a:solidFill>
              </a:rPr>
              <a:t>the performance of AI programs, on average, was equivalent to health care professionals</a:t>
            </a:r>
            <a:r>
              <a:rPr lang="en-US" dirty="0"/>
              <a:t>. </a:t>
            </a:r>
          </a:p>
          <a:p>
            <a:r>
              <a:rPr lang="en-US" dirty="0"/>
              <a:t>One current emphasis in medical AI is in </a:t>
            </a:r>
            <a:r>
              <a:rPr lang="en-US" dirty="0">
                <a:solidFill>
                  <a:srgbClr val="C00000"/>
                </a:solidFill>
              </a:rPr>
              <a:t>facilitating human–machine partnerships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example, the LYNA system achieves 99.6% overall accuracy in diagnosing metastatic breast cancer—better than an unaided human expert—but the combination does better still (Liu et al., 2018; Steiner et al., 2018)..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180566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10F5-84C7-7843-A44F-F4BDF464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in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559A-F2B5-FD46-941F-E099820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507288" cy="5263658"/>
          </a:xfrm>
        </p:spPr>
        <p:txBody>
          <a:bodyPr/>
          <a:lstStyle/>
          <a:p>
            <a:r>
              <a:rPr lang="en-US" dirty="0"/>
              <a:t>The widespread adoption of these techniques is now limited not by </a:t>
            </a:r>
            <a:r>
              <a:rPr lang="en-US" dirty="0">
                <a:solidFill>
                  <a:srgbClr val="C00000"/>
                </a:solidFill>
              </a:rPr>
              <a:t>diagnostic accuracy </a:t>
            </a:r>
            <a:r>
              <a:rPr lang="en-US" dirty="0"/>
              <a:t>but by the need to demonstrate </a:t>
            </a:r>
            <a:r>
              <a:rPr lang="en-US" dirty="0">
                <a:solidFill>
                  <a:srgbClr val="C00000"/>
                </a:solidFill>
              </a:rPr>
              <a:t>improvement in clinical outcomes</a:t>
            </a:r>
            <a:r>
              <a:rPr lang="en-US" dirty="0"/>
              <a:t> and to </a:t>
            </a:r>
            <a:r>
              <a:rPr lang="en-US" dirty="0">
                <a:solidFill>
                  <a:srgbClr val="C00000"/>
                </a:solidFill>
              </a:rPr>
              <a:t>ensure transparency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lack of bias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data privacy </a:t>
            </a:r>
            <a:r>
              <a:rPr lang="en-US" dirty="0"/>
              <a:t>(</a:t>
            </a:r>
            <a:r>
              <a:rPr lang="en-US" dirty="0" err="1"/>
              <a:t>Topol</a:t>
            </a:r>
            <a:r>
              <a:rPr lang="en-US" dirty="0"/>
              <a:t>, 2019). </a:t>
            </a:r>
          </a:p>
          <a:p>
            <a:r>
              <a:rPr lang="en-US" dirty="0"/>
              <a:t>In 2017, only two</a:t>
            </a:r>
            <a:r>
              <a:rPr lang="en-US" dirty="0">
                <a:solidFill>
                  <a:srgbClr val="C00000"/>
                </a:solidFill>
              </a:rPr>
              <a:t> medical AI applications were approved by the FDA</a:t>
            </a:r>
            <a:r>
              <a:rPr lang="en-US" dirty="0"/>
              <a:t>, but that increased to 12 in 2018, and continues to rise.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C8E4-79C1-8043-A8D0-80359C50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0E64E-835B-074E-A3B6-67D227297AF6}"/>
              </a:ext>
            </a:extLst>
          </p:cNvPr>
          <p:cNvSpPr/>
          <p:nvPr/>
        </p:nvSpPr>
        <p:spPr>
          <a:xfrm>
            <a:off x="1079611" y="6579314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</p:spTree>
    <p:extLst>
      <p:ext uri="{BB962C8B-B14F-4D97-AF65-F5344CB8AC3E}">
        <p14:creationId xmlns:p14="http://schemas.microsoft.com/office/powerpoint/2010/main" val="2041162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102159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40" y="72008"/>
            <a:ext cx="8857556" cy="12687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Machine Learning &amp;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7" y="1412776"/>
            <a:ext cx="8640961" cy="5112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0" y="6649963"/>
            <a:ext cx="7776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blogs.nvidia.com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62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1121-6A45-B045-A3FC-6D8FA37D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CF0A-A167-344D-A744-A2772C8B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Artificial Intelligence</a:t>
            </a:r>
          </a:p>
          <a:p>
            <a:r>
              <a:rPr lang="en-US" sz="4400" dirty="0"/>
              <a:t>Machine Learning </a:t>
            </a:r>
          </a:p>
          <a:p>
            <a:r>
              <a:rPr lang="en-US" sz="4400" dirty="0"/>
              <a:t>Deep Learning </a:t>
            </a:r>
          </a:p>
          <a:p>
            <a:r>
              <a:rPr lang="en-US" sz="4400" dirty="0"/>
              <a:t>AI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A8F4-5246-9847-96EB-67CA6B3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5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F3-C685-C245-B282-FD6E9EC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630"/>
            <a:ext cx="8229600" cy="76804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1"/>
                </a:solidFill>
                <a:cs typeface="Calibri" panose="020F0502020204030204" pitchFamily="34" charset="0"/>
              </a:rPr>
              <a:t>AI, ML, 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1A1CA-9AF3-D241-9418-692A7D10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1EEF8-9F9B-3A44-BB07-3FAD5A4205BD}"/>
              </a:ext>
            </a:extLst>
          </p:cNvPr>
          <p:cNvSpPr/>
          <p:nvPr/>
        </p:nvSpPr>
        <p:spPr>
          <a:xfrm>
            <a:off x="1232756" y="6611779"/>
            <a:ext cx="66784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leonardoaraujosantos.gitbooks.io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/artificial-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inteligence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/content/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deep_learning.html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7D7453-69B7-A34F-A31B-BAECF8894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883467"/>
            <a:ext cx="8496944" cy="5688632"/>
          </a:xfrm>
          <a:prstGeom prst="roundRect">
            <a:avLst>
              <a:gd name="adj" fmla="val 758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61AE9-BB18-AC40-A8FD-B88023EA7682}"/>
              </a:ext>
            </a:extLst>
          </p:cNvPr>
          <p:cNvSpPr txBox="1"/>
          <p:nvPr/>
        </p:nvSpPr>
        <p:spPr>
          <a:xfrm>
            <a:off x="2627784" y="9615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BCEF111-C555-9347-9A77-33D3519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772816"/>
            <a:ext cx="7174804" cy="4752528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15A1E4-E118-E94E-88CF-147057131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C22123-9E90-2F41-A977-B8C2CB8CB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97F93D-7333-1B4B-AE30-157A7572E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4470757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0B649-6114-8849-9680-7606998E3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412" y="2598028"/>
            <a:ext cx="3312596" cy="1902074"/>
          </a:xfrm>
          <a:prstGeom prst="roundRect">
            <a:avLst>
              <a:gd name="adj" fmla="val 7587"/>
            </a:avLst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806050-1B07-0E4B-8ADE-95B1DD59F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706" y="3606140"/>
            <a:ext cx="3312596" cy="1902074"/>
          </a:xfrm>
          <a:prstGeom prst="roundRect">
            <a:avLst>
              <a:gd name="adj" fmla="val 7587"/>
            </a:avLst>
          </a:prstGeom>
          <a:solidFill>
            <a:srgbClr val="92D050"/>
          </a:solidFill>
          <a:ln w="3810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endParaRPr lang="en-US" sz="32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8DC4D-8CA7-5042-82B4-AF8BBBF44B8F}"/>
              </a:ext>
            </a:extLst>
          </p:cNvPr>
          <p:cNvSpPr txBox="1"/>
          <p:nvPr/>
        </p:nvSpPr>
        <p:spPr>
          <a:xfrm>
            <a:off x="2711855" y="184482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D03364-5747-7B4B-99A7-E2E638EA7045}"/>
              </a:ext>
            </a:extLst>
          </p:cNvPr>
          <p:cNvSpPr txBox="1"/>
          <p:nvPr/>
        </p:nvSpPr>
        <p:spPr>
          <a:xfrm>
            <a:off x="2938706" y="3688850"/>
            <a:ext cx="3312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(DL)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RNN LSTM GRU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94226-F57C-CF4A-8BDB-A9FB770D8BCC}"/>
              </a:ext>
            </a:extLst>
          </p:cNvPr>
          <p:cNvSpPr txBox="1"/>
          <p:nvPr/>
        </p:nvSpPr>
        <p:spPr>
          <a:xfrm>
            <a:off x="1452650" y="2674440"/>
            <a:ext cx="3312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Supervised 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1831E-48D1-AA4B-AB8C-20130B915125}"/>
              </a:ext>
            </a:extLst>
          </p:cNvPr>
          <p:cNvSpPr txBox="1"/>
          <p:nvPr/>
        </p:nvSpPr>
        <p:spPr>
          <a:xfrm>
            <a:off x="4715548" y="2661813"/>
            <a:ext cx="325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1ED119-4142-8D41-B147-1E915B1336BF}"/>
              </a:ext>
            </a:extLst>
          </p:cNvPr>
          <p:cNvSpPr txBox="1"/>
          <p:nvPr/>
        </p:nvSpPr>
        <p:spPr>
          <a:xfrm>
            <a:off x="1487110" y="5445224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Semi-supervised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50849-55BF-5B45-806E-6E9D9214B132}"/>
              </a:ext>
            </a:extLst>
          </p:cNvPr>
          <p:cNvSpPr txBox="1"/>
          <p:nvPr/>
        </p:nvSpPr>
        <p:spPr>
          <a:xfrm>
            <a:off x="4762256" y="5468893"/>
            <a:ext cx="3182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788166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9208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3 Machine 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65473"/>
            <a:ext cx="4766590" cy="5912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7584" y="6648567"/>
            <a:ext cx="748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Enrico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Galimberti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blogs.teradata.com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/data-points/tree-machine-learning-algorithms/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2260009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6519" cy="864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Can a robot pass a university entrance exam?</a:t>
            </a:r>
            <a:br>
              <a:rPr lang="en-US" sz="3600" b="1" dirty="0">
                <a:solidFill>
                  <a:schemeClr val="accent1"/>
                </a:solidFill>
              </a:rPr>
            </a:br>
            <a:r>
              <a:rPr lang="en-US" sz="2400" b="0" dirty="0">
                <a:solidFill>
                  <a:schemeClr val="accent1"/>
                </a:solidFill>
              </a:rPr>
              <a:t>Noriko Arai at TED2017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1" y="1052736"/>
            <a:ext cx="8709037" cy="5396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483" y="6381328"/>
            <a:ext cx="7326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https://www.ted.com/talks/noriko_arai_can_a_robot_pass_a_university_entrance_exam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735575" y="6591136"/>
            <a:ext cx="5670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https://www.youtube.com/watch?v=XQZjkPyJ8KU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714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80628"/>
            <a:ext cx="8640960" cy="756084"/>
          </a:xfrm>
        </p:spPr>
        <p:txBody>
          <a:bodyPr/>
          <a:lstStyle/>
          <a:p>
            <a:r>
              <a:rPr lang="en-US" altLang="zh-TW" sz="3600" dirty="0">
                <a:solidFill>
                  <a:srgbClr val="4F81BD"/>
                </a:solidFill>
              </a:rPr>
              <a:t>Machine Learning (ML</a:t>
            </a:r>
            <a:r>
              <a:rPr lang="en-US" altLang="zh-TW" sz="3600">
                <a:solidFill>
                  <a:srgbClr val="4F81BD"/>
                </a:solidFill>
              </a:rPr>
              <a:t>) / Deep </a:t>
            </a:r>
            <a:r>
              <a:rPr lang="en-US" altLang="zh-TW" sz="3600" dirty="0">
                <a:solidFill>
                  <a:srgbClr val="4F81BD"/>
                </a:solidFill>
              </a:rPr>
              <a:t>Learning (</a:t>
            </a:r>
            <a:r>
              <a:rPr lang="en-US" altLang="zh-TW" sz="3600">
                <a:solidFill>
                  <a:srgbClr val="4F81BD"/>
                </a:solidFill>
              </a:rPr>
              <a:t>DL)</a:t>
            </a:r>
            <a:endParaRPr lang="zh-TW" altLang="en-US" sz="3600" dirty="0">
              <a:solidFill>
                <a:srgbClr val="4F81BD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8809F5-A27F-4139-8A34-0456750D047B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3" name="Rectangle 2"/>
          <p:cNvSpPr/>
          <p:nvPr/>
        </p:nvSpPr>
        <p:spPr>
          <a:xfrm>
            <a:off x="539552" y="6457890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Source: Jesus Serrano-Guerrero, Jose A. 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Olivas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, Francisco P. Romero, and Enrique Herrera-</a:t>
            </a:r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</a:rPr>
              <a:t>Viedma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  (2015), </a:t>
            </a:r>
            <a:b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"Sentiment analysis: A review and comparative analysis of web services," Information Sciences, 311, pp. 18-38.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2564904"/>
            <a:ext cx="1512168" cy="1512168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200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(ML)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95736" y="1412776"/>
            <a:ext cx="1728192" cy="936104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95736" y="3356992"/>
            <a:ext cx="1728192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Unsupervised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27984" y="1052736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Decision Tree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27984" y="1844824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Linear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27984" y="2636912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Rule-based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27984" y="3429000"/>
            <a:ext cx="1512168" cy="648072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Probabilistic Classifiers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16216" y="980728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Support Vector Machine (SVM)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516216" y="227687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Deep Learning (DL)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16216" y="1628800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Neural Network (NN)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16216" y="3645024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Bayesian Network (BN)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516216" y="4293096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Maximum Entropy (ME)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>
            <a:stCxn id="7" idx="3"/>
            <a:endCxn id="11" idx="1"/>
          </p:cNvCxnSpPr>
          <p:nvPr/>
        </p:nvCxnSpPr>
        <p:spPr>
          <a:xfrm flipV="1">
            <a:off x="1691680" y="1880828"/>
            <a:ext cx="504056" cy="144016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3"/>
            <a:endCxn id="12" idx="1"/>
          </p:cNvCxnSpPr>
          <p:nvPr/>
        </p:nvCxnSpPr>
        <p:spPr>
          <a:xfrm>
            <a:off x="1691680" y="3320988"/>
            <a:ext cx="504056" cy="46805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1" idx="3"/>
            <a:endCxn id="17" idx="1"/>
          </p:cNvCxnSpPr>
          <p:nvPr/>
        </p:nvCxnSpPr>
        <p:spPr>
          <a:xfrm flipV="1">
            <a:off x="3923928" y="1376772"/>
            <a:ext cx="504056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1" idx="3"/>
            <a:endCxn id="18" idx="1"/>
          </p:cNvCxnSpPr>
          <p:nvPr/>
        </p:nvCxnSpPr>
        <p:spPr>
          <a:xfrm>
            <a:off x="3923928" y="1880828"/>
            <a:ext cx="504056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3"/>
            <a:endCxn id="19" idx="1"/>
          </p:cNvCxnSpPr>
          <p:nvPr/>
        </p:nvCxnSpPr>
        <p:spPr>
          <a:xfrm>
            <a:off x="3923928" y="1880828"/>
            <a:ext cx="504056" cy="108012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1" idx="3"/>
            <a:endCxn id="20" idx="1"/>
          </p:cNvCxnSpPr>
          <p:nvPr/>
        </p:nvCxnSpPr>
        <p:spPr>
          <a:xfrm>
            <a:off x="3923928" y="1880828"/>
            <a:ext cx="504056" cy="187220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8" idx="3"/>
            <a:endCxn id="22" idx="1"/>
          </p:cNvCxnSpPr>
          <p:nvPr/>
        </p:nvCxnSpPr>
        <p:spPr>
          <a:xfrm>
            <a:off x="5940152" y="2168860"/>
            <a:ext cx="576064" cy="360040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8" idx="3"/>
            <a:endCxn id="23" idx="1"/>
          </p:cNvCxnSpPr>
          <p:nvPr/>
        </p:nvCxnSpPr>
        <p:spPr>
          <a:xfrm flipV="1">
            <a:off x="5940152" y="1880828"/>
            <a:ext cx="576064" cy="28803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8" idx="3"/>
            <a:endCxn id="21" idx="1"/>
          </p:cNvCxnSpPr>
          <p:nvPr/>
        </p:nvCxnSpPr>
        <p:spPr>
          <a:xfrm flipV="1">
            <a:off x="5940152" y="1232756"/>
            <a:ext cx="576064" cy="936104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0" idx="3"/>
            <a:endCxn id="24" idx="1"/>
          </p:cNvCxnSpPr>
          <p:nvPr/>
        </p:nvCxnSpPr>
        <p:spPr>
          <a:xfrm>
            <a:off x="5940152" y="3753036"/>
            <a:ext cx="576064" cy="14401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0" idx="3"/>
            <a:endCxn id="25" idx="1"/>
          </p:cNvCxnSpPr>
          <p:nvPr/>
        </p:nvCxnSpPr>
        <p:spPr>
          <a:xfrm>
            <a:off x="5940152" y="3753036"/>
            <a:ext cx="576064" cy="79208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20" idx="3"/>
            <a:endCxn id="87" idx="1"/>
          </p:cNvCxnSpPr>
          <p:nvPr/>
        </p:nvCxnSpPr>
        <p:spPr>
          <a:xfrm flipV="1">
            <a:off x="5940152" y="3248980"/>
            <a:ext cx="576064" cy="504056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6516216" y="2996952"/>
            <a:ext cx="1512168" cy="504056"/>
          </a:xfrm>
          <a:prstGeom prst="roundRect">
            <a:avLst>
              <a:gd name="adj" fmla="val 12156"/>
            </a:avLst>
          </a:prstGeom>
          <a:solidFill>
            <a:srgbClr val="FF9900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Naïve Bayes </a:t>
            </a:r>
            <a:br>
              <a:rPr lang="en-US" altLang="zh-TW" sz="1600" dirty="0">
                <a:solidFill>
                  <a:schemeClr val="tx1"/>
                </a:solidFill>
              </a:rPr>
            </a:br>
            <a:r>
              <a:rPr lang="en-US" altLang="zh-TW" sz="1600" dirty="0">
                <a:solidFill>
                  <a:schemeClr val="tx1"/>
                </a:solidFill>
              </a:rPr>
              <a:t>(NB)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192156" y="4941168"/>
            <a:ext cx="1731771" cy="864096"/>
          </a:xfrm>
          <a:prstGeom prst="roundRect">
            <a:avLst>
              <a:gd name="adj" fmla="val 12156"/>
            </a:avLst>
          </a:prstGeom>
          <a:solidFill>
            <a:srgbClr val="FFCC66"/>
          </a:solidFill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Reinforcement  Learning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0" name="Elbow Connector 49"/>
          <p:cNvCxnSpPr>
            <a:stCxn id="7" idx="3"/>
            <a:endCxn id="42" idx="1"/>
          </p:cNvCxnSpPr>
          <p:nvPr/>
        </p:nvCxnSpPr>
        <p:spPr>
          <a:xfrm>
            <a:off x="1691680" y="3320988"/>
            <a:ext cx="500476" cy="2052228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34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75612"/>
            <a:ext cx="8831386" cy="21292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Image </a:t>
            </a:r>
            <a:r>
              <a:rPr lang="en-US" sz="4000" dirty="0">
                <a:solidFill>
                  <a:schemeClr val="accent1"/>
                </a:solidFill>
              </a:rPr>
              <a:t>Classification,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Detection,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Object 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26FA4-C119-154F-A314-06CA29E8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" y="2564904"/>
            <a:ext cx="8897937" cy="37257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718A56-4DF4-EE4F-918E-D77EAC6C7551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</p:spTree>
    <p:extLst>
      <p:ext uri="{BB962C8B-B14F-4D97-AF65-F5344CB8AC3E}">
        <p14:creationId xmlns:p14="http://schemas.microsoft.com/office/powerpoint/2010/main" val="133258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B4-7F54-AD4D-996C-ABE1527C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2" y="75612"/>
            <a:ext cx="8651875" cy="7920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Computer Vision: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9ACAE-CF8C-A141-9303-01036FE1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D2339-C731-2843-BD4B-5A131AF7081B}"/>
              </a:ext>
            </a:extLst>
          </p:cNvPr>
          <p:cNvSpPr/>
          <p:nvPr/>
        </p:nvSpPr>
        <p:spPr>
          <a:xfrm>
            <a:off x="611560" y="6446266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Li Liu,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Wanli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Ouyang,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Xiaogang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Wang, Paul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Fieguth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Jie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Chen,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Xinwang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Liu, and Matti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Pietikäinen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"Deep learning for generic object detection: A survey." International journal of computer vision 128, no. 2 (2020): 261-318.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807D4-39BD-7344-95E6-7AF2BF4C9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995275"/>
            <a:ext cx="8460432" cy="53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9CB8-1699-4645-A6E4-17D9DE23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32" y="90449"/>
            <a:ext cx="8464748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YOLOv4: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Optimal Speed and Accuracy of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2E70-E04B-2D4F-B148-7B67E1E5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F86D6-C91F-4146-961D-F6742D16094C}"/>
              </a:ext>
            </a:extLst>
          </p:cNvPr>
          <p:cNvSpPr/>
          <p:nvPr/>
        </p:nvSpPr>
        <p:spPr>
          <a:xfrm>
            <a:off x="534380" y="6457890"/>
            <a:ext cx="8075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Alexey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Bochkovskiy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Chien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-Yao Wang, and Hong-Yuan Mark Liao. "YOLOv4: Optimal Speed and Accuracy of Object Detection."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preprint arXiv:2004.10934 (2020).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71E0-49AA-A145-B42A-0508B56E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38" y="1416963"/>
            <a:ext cx="6366536" cy="50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2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F223-B819-604F-B9DC-6C8ADC77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46" y="83749"/>
            <a:ext cx="8229600" cy="90872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Labelling strategies for different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dental image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82AB-7907-694D-ADB1-5255DB23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7FB47-E2EF-E440-A203-D9E00F8CD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8" y="980728"/>
            <a:ext cx="7680135" cy="5551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D14720-4EC4-984E-8702-225167DD0969}"/>
              </a:ext>
            </a:extLst>
          </p:cNvPr>
          <p:cNvSpPr/>
          <p:nvPr/>
        </p:nvSpPr>
        <p:spPr>
          <a:xfrm>
            <a:off x="587335" y="6502370"/>
            <a:ext cx="789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Falk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Schwendicke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Tatiana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Golla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Martin Dreher, and Joachim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Krois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. "Convolutional neural networks for dental image diagnostics: A scoping review." Journal of Dentistry 91 (2019): 103226.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9ECCF-5061-0A4C-AA5E-F8DFDFFCEBE6}"/>
              </a:ext>
            </a:extLst>
          </p:cNvPr>
          <p:cNvSpPr/>
          <p:nvPr/>
        </p:nvSpPr>
        <p:spPr>
          <a:xfrm>
            <a:off x="1187624" y="1149858"/>
            <a:ext cx="1944216" cy="21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Near Infrared-Light Transillumination</a:t>
            </a:r>
          </a:p>
        </p:txBody>
      </p:sp>
    </p:spTree>
    <p:extLst>
      <p:ext uri="{BB962C8B-B14F-4D97-AF65-F5344CB8AC3E}">
        <p14:creationId xmlns:p14="http://schemas.microsoft.com/office/powerpoint/2010/main" val="296588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78-C3C6-2844-9D8E-34FD598F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2291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Scope and Performance of Artificial Intelligence Technology in Orthodontic Diagnosis, Treatment Planning, and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Clinical Decision-making –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 Systematic Review</a:t>
            </a:r>
            <a:br>
              <a:rPr lang="en-US" dirty="0"/>
            </a:br>
            <a:r>
              <a:rPr lang="en-US" sz="3200" dirty="0"/>
              <a:t>Journal of Dental Sciences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1F49D-EC9C-A546-B9BE-5D1CAA17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B64D9-75C5-DE48-9592-FC2781EED658}"/>
              </a:ext>
            </a:extLst>
          </p:cNvPr>
          <p:cNvSpPr/>
          <p:nvPr/>
        </p:nvSpPr>
        <p:spPr>
          <a:xfrm>
            <a:off x="417791" y="5130662"/>
            <a:ext cx="830841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b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Sanjeev B.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Khanagar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Ali Al-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Ehaideb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Satish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Vishwanathaiah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Prabhadevi C.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Maganur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Shankargouda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Patil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Naik,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Hosam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A.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Baeshen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S. </a:t>
            </a:r>
            <a:r>
              <a:rPr lang="en-US" altLang="zh-TW" sz="1700" dirty="0" err="1">
                <a:solidFill>
                  <a:schemeClr val="bg1">
                    <a:lumMod val="75000"/>
                  </a:schemeClr>
                </a:solidFill>
              </a:rPr>
              <a:t>Sarode</a:t>
            </a:r>
            <a:r>
              <a:rPr lang="en-US" altLang="zh-TW" sz="1700" dirty="0">
                <a:solidFill>
                  <a:schemeClr val="bg1">
                    <a:lumMod val="7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781978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66F36-C39E-5944-843B-187E3BBD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1" y="1556792"/>
            <a:ext cx="8857555" cy="4673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67125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8D6C-DCCA-5E40-89AA-4BA8C89A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3752"/>
            <a:ext cx="8496944" cy="11430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Stuart Russell and Peter </a:t>
            </a:r>
            <a:r>
              <a:rPr lang="en-US" sz="2400" dirty="0" err="1">
                <a:solidFill>
                  <a:schemeClr val="accent1"/>
                </a:solidFill>
              </a:rPr>
              <a:t>Norvig</a:t>
            </a:r>
            <a:r>
              <a:rPr lang="en-US" sz="2400" dirty="0">
                <a:solidFill>
                  <a:schemeClr val="accent1"/>
                </a:solidFill>
              </a:rPr>
              <a:t> (2020),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Artificial Intelligence: A Modern Approach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4th Edition, Pearson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9F32-402C-3B4D-B654-0B991CF1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8801-D892-4842-9D33-2D720BE1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98" y="1275481"/>
            <a:ext cx="4075401" cy="5125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309EB6-A6EB-E24E-8D4D-E0E9E2E25228}"/>
              </a:ext>
            </a:extLst>
          </p:cNvPr>
          <p:cNvSpPr/>
          <p:nvPr/>
        </p:nvSpPr>
        <p:spPr>
          <a:xfrm>
            <a:off x="1065021" y="6381328"/>
            <a:ext cx="6984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Stuart Russell and Peter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Norvig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(2020), Artificial Intelligence: A Modern Approach, 4th Edition, Pearson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51A6-4267-904E-809D-99B16D316596}"/>
              </a:ext>
            </a:extLst>
          </p:cNvPr>
          <p:cNvSpPr/>
          <p:nvPr/>
        </p:nvSpPr>
        <p:spPr>
          <a:xfrm>
            <a:off x="1079611" y="6597352"/>
            <a:ext cx="646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https://www.amazon.com/Artificial-Intelligence-A-Modern-Approach/dp/0134610997/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0451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238E3-8241-3144-A0A5-461D285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" y="2204864"/>
            <a:ext cx="9000379" cy="1661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ECC0A-2BC4-1145-9843-31067F83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76"/>
          <a:stretch/>
        </p:blipFill>
        <p:spPr>
          <a:xfrm>
            <a:off x="107504" y="3910171"/>
            <a:ext cx="9000602" cy="2318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677F7-F19E-D242-822C-2EE29A04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3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D82F1-143A-B94F-B5FF-B893E015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2" b="754"/>
          <a:stretch/>
        </p:blipFill>
        <p:spPr>
          <a:xfrm>
            <a:off x="107504" y="2204864"/>
            <a:ext cx="9000602" cy="3196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1825C-B92C-CB47-97B1-094AC5B0F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8"/>
          <a:stretch/>
        </p:blipFill>
        <p:spPr>
          <a:xfrm>
            <a:off x="179512" y="6021288"/>
            <a:ext cx="8928992" cy="218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FD460F-44AC-F84F-ADD3-0A80677DD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5434469"/>
            <a:ext cx="9000777" cy="5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87D7-FC3E-1D4D-A863-3C192657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1"/>
            <a:ext cx="8229600" cy="1150717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Artificial Intelligence Technology in Orthodontic Diagnosis, Treatment Planning, and Clinical Decision-Making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603C-6F05-B947-B69C-7A367CC2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80E5C7-9504-7545-AB6F-B4BDB56A8CB9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2879D-91C8-FC40-8386-D0E34DADA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1268760"/>
            <a:ext cx="9000777" cy="90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F25B7-1BAF-FD41-987B-91BC1254E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2"/>
          <a:stretch/>
        </p:blipFill>
        <p:spPr>
          <a:xfrm>
            <a:off x="107329" y="2217437"/>
            <a:ext cx="9000778" cy="149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68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A5F0-4DAA-2147-BF4B-1ABFF694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19" y="6857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Comparing latest deep-CNN based systems for identifying cephalometric landmarks </a:t>
            </a:r>
            <a:r>
              <a:rPr lang="en-US" sz="2000" dirty="0"/>
              <a:t>(Park et al.,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6198-DA92-2443-A648-BFDC98A0F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1" y="1268760"/>
            <a:ext cx="8450639" cy="4984500"/>
          </a:xfrm>
        </p:spPr>
        <p:txBody>
          <a:bodyPr/>
          <a:lstStyle/>
          <a:p>
            <a:r>
              <a:rPr lang="en-US" sz="2200" dirty="0"/>
              <a:t>CNNs	</a:t>
            </a:r>
          </a:p>
          <a:p>
            <a:r>
              <a:rPr lang="en-US" sz="2200" dirty="0"/>
              <a:t>Comparing latest deep-CNN based systems for identifying cephalometric landmarks	</a:t>
            </a:r>
          </a:p>
          <a:p>
            <a:r>
              <a:rPr lang="en-US" sz="2200" dirty="0"/>
              <a:t>283	</a:t>
            </a:r>
          </a:p>
          <a:p>
            <a:r>
              <a:rPr lang="en-US" sz="2200" dirty="0"/>
              <a:t>Landmarks	</a:t>
            </a:r>
          </a:p>
          <a:p>
            <a:r>
              <a:rPr lang="en-US" sz="2200" dirty="0"/>
              <a:t>Cephalometric radiographs	</a:t>
            </a:r>
          </a:p>
          <a:p>
            <a:r>
              <a:rPr lang="en-US" sz="2200" dirty="0"/>
              <a:t>Single Shot </a:t>
            </a:r>
            <a:r>
              <a:rPr lang="en-US" sz="2200" dirty="0" err="1"/>
              <a:t>Multibox</a:t>
            </a:r>
            <a:r>
              <a:rPr lang="en-US" sz="2200" dirty="0"/>
              <a:t> Detector (SSD)	</a:t>
            </a:r>
          </a:p>
          <a:p>
            <a:r>
              <a:rPr lang="en-US" sz="2200" dirty="0">
                <a:solidFill>
                  <a:srgbClr val="C00000"/>
                </a:solidFill>
              </a:rPr>
              <a:t>5% higher accuracy with (YOLOv3) than Single (SSD)</a:t>
            </a:r>
            <a:r>
              <a:rPr lang="en-US" sz="2200" dirty="0"/>
              <a:t>	</a:t>
            </a:r>
          </a:p>
          <a:p>
            <a:r>
              <a:rPr lang="en-US" sz="2200" dirty="0"/>
              <a:t>(+)Effective	</a:t>
            </a:r>
          </a:p>
          <a:p>
            <a:r>
              <a:rPr lang="en-US" sz="2200" dirty="0"/>
              <a:t>You-Only-Look-Once model outperformed in accuracy and computational time than the Shot </a:t>
            </a:r>
            <a:r>
              <a:rPr lang="en-US" sz="2200" dirty="0" err="1"/>
              <a:t>Multibox</a:t>
            </a:r>
            <a:r>
              <a:rPr lang="en-US" sz="2200" dirty="0"/>
              <a:t> Detector	</a:t>
            </a:r>
          </a:p>
          <a:p>
            <a:r>
              <a:rPr lang="en-US" sz="2200" dirty="0"/>
              <a:t>This model can be used in clinical practice for identifying the cephalometric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ACE3E-1A19-D743-96E5-A4536357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626E8-BD7F-3B40-A4B6-F8F49B100676}"/>
              </a:ext>
            </a:extLst>
          </p:cNvPr>
          <p:cNvSpPr/>
          <p:nvPr/>
        </p:nvSpPr>
        <p:spPr>
          <a:xfrm>
            <a:off x="470004" y="6304002"/>
            <a:ext cx="8046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Sanjeev B.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Khanagar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Ali Al-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Ehaideb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Satish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Vishwanathaiah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Prabhadevi C.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Maganur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Shankargouda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Patil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Naik,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Hosam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A.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Baeshen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Sachin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S.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Sarode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</p:spTree>
    <p:extLst>
      <p:ext uri="{BB962C8B-B14F-4D97-AF65-F5344CB8AC3E}">
        <p14:creationId xmlns:p14="http://schemas.microsoft.com/office/powerpoint/2010/main" val="1291882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1121-6A45-B045-A3FC-6D8FA37D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CF0A-A167-344D-A744-A2772C8B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Artificial Intelligence</a:t>
            </a:r>
          </a:p>
          <a:p>
            <a:r>
              <a:rPr lang="en-US" sz="4400" dirty="0"/>
              <a:t>Machine Learning </a:t>
            </a:r>
          </a:p>
          <a:p>
            <a:r>
              <a:rPr lang="en-US" sz="4400" dirty="0"/>
              <a:t>Deep Learning </a:t>
            </a:r>
          </a:p>
          <a:p>
            <a:r>
              <a:rPr lang="en-US" sz="4400" dirty="0"/>
              <a:t>AI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A8F4-5246-9847-96EB-67CA6B3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183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72EA-4EEE-2849-8758-12901F28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71"/>
            <a:ext cx="8229600" cy="78156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42AA-931F-6147-9397-58EB47D3E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00897"/>
            <a:ext cx="8784976" cy="5740471"/>
          </a:xfrm>
        </p:spPr>
        <p:txBody>
          <a:bodyPr>
            <a:noAutofit/>
          </a:bodyPr>
          <a:lstStyle/>
          <a:p>
            <a:pPr algn="just"/>
            <a:r>
              <a:rPr lang="en-US" sz="1300" dirty="0"/>
              <a:t>Stuart Russell and Peter </a:t>
            </a:r>
            <a:r>
              <a:rPr lang="en-US" sz="1300" dirty="0" err="1"/>
              <a:t>Norvig</a:t>
            </a:r>
            <a:r>
              <a:rPr lang="en-US" sz="1300" dirty="0"/>
              <a:t> (2020), Artificial Intelligence: A Modern Approach, 4th Edition, Pearson</a:t>
            </a:r>
          </a:p>
          <a:p>
            <a:pPr algn="just"/>
            <a:r>
              <a:rPr lang="en-US" sz="1300" dirty="0"/>
              <a:t>Ramesh Sharda, </a:t>
            </a:r>
            <a:r>
              <a:rPr lang="en-US" sz="1300" dirty="0" err="1"/>
              <a:t>Dursun</a:t>
            </a:r>
            <a:r>
              <a:rPr lang="en-US" sz="1300" dirty="0"/>
              <a:t> </a:t>
            </a:r>
            <a:r>
              <a:rPr lang="en-US" sz="1300" dirty="0" err="1"/>
              <a:t>Delen</a:t>
            </a:r>
            <a:r>
              <a:rPr lang="en-US" sz="1300" dirty="0"/>
              <a:t>, and Efraim Turban (2017), Business Intelligence, Analytics, and Data Science: A Managerial Perspective, 4th Edition, Pearson.</a:t>
            </a:r>
          </a:p>
          <a:p>
            <a:pPr algn="just"/>
            <a:r>
              <a:rPr lang="en-US" sz="1300" dirty="0"/>
              <a:t>Jared Dean (2014), Big Data, Data Mining, and Machine Learning: Value Creation for Business Leaders and Practitioners, Wiley.</a:t>
            </a:r>
          </a:p>
          <a:p>
            <a:pPr algn="just"/>
            <a:r>
              <a:rPr lang="en-US" sz="1300" dirty="0"/>
              <a:t>Mehmet Kaya, Jalal </a:t>
            </a:r>
            <a:r>
              <a:rPr lang="en-US" sz="1300" dirty="0" err="1"/>
              <a:t>Kawash</a:t>
            </a:r>
            <a:r>
              <a:rPr lang="en-US" sz="1300" dirty="0"/>
              <a:t>, </a:t>
            </a:r>
            <a:r>
              <a:rPr lang="en-US" sz="1300" dirty="0" err="1"/>
              <a:t>Suheil</a:t>
            </a:r>
            <a:r>
              <a:rPr lang="en-US" sz="1300" dirty="0"/>
              <a:t> Khoury, and Min-</a:t>
            </a:r>
            <a:r>
              <a:rPr lang="en-US" sz="1300" dirty="0" err="1"/>
              <a:t>Yuh</a:t>
            </a:r>
            <a:r>
              <a:rPr lang="en-US" sz="1300" dirty="0"/>
              <a:t> Day (2018), Social Network Based Big Data Analysis and Applications, Lecture Notes in Social Networks, Springer International Publishing.</a:t>
            </a:r>
          </a:p>
          <a:p>
            <a:pPr algn="just"/>
            <a:r>
              <a:rPr lang="en-US" sz="1300" dirty="0"/>
              <a:t>Varun Grover, Roger HL Chiang, Ting-Peng Liang, and </a:t>
            </a:r>
            <a:r>
              <a:rPr lang="en-US" sz="1300" dirty="0" err="1"/>
              <a:t>Dongsong</a:t>
            </a:r>
            <a:r>
              <a:rPr lang="en-US" sz="1300" dirty="0"/>
              <a:t> Zhang (2018), "Creating Strategic Business Value from Big Data Analytics: A Research Framework", Journal of Management Information Systems, 35, no. 2, pp. 388-423.</a:t>
            </a:r>
          </a:p>
          <a:p>
            <a:pPr algn="just"/>
            <a:r>
              <a:rPr lang="en-US" sz="1300" dirty="0"/>
              <a:t>Ting-Peng Liang and Yu-</a:t>
            </a:r>
            <a:r>
              <a:rPr lang="en-US" sz="1300" dirty="0" err="1"/>
              <a:t>Hsi</a:t>
            </a:r>
            <a:r>
              <a:rPr lang="en-US" sz="1300" dirty="0"/>
              <a:t> Liu (2018), "Research Landscape of Business Intelligence and Big Data analytics: A bibliometrics study”,  Expert Systems with Applications, 111, no. 30, pp. 2-10.</a:t>
            </a:r>
          </a:p>
          <a:p>
            <a:pPr algn="just"/>
            <a:r>
              <a:rPr lang="en-US" sz="1300" dirty="0"/>
              <a:t>Javier Mata, Ignacio de Miguel, Ramón J. Durán, </a:t>
            </a:r>
            <a:r>
              <a:rPr lang="en-US" sz="1300" dirty="0" err="1"/>
              <a:t>Noemí</a:t>
            </a:r>
            <a:r>
              <a:rPr lang="en-US" sz="1300" dirty="0"/>
              <a:t> </a:t>
            </a:r>
            <a:r>
              <a:rPr lang="en-US" sz="1300" dirty="0" err="1"/>
              <a:t>Merayo</a:t>
            </a:r>
            <a:r>
              <a:rPr lang="en-US" sz="1300" dirty="0"/>
              <a:t>, Sandeep Kumar Singh, </a:t>
            </a:r>
            <a:r>
              <a:rPr lang="en-US" sz="1300" dirty="0" err="1"/>
              <a:t>Admela</a:t>
            </a:r>
            <a:r>
              <a:rPr lang="en-US" sz="1300" dirty="0"/>
              <a:t> </a:t>
            </a:r>
            <a:r>
              <a:rPr lang="en-US" sz="1300" dirty="0" err="1"/>
              <a:t>Jukan</a:t>
            </a:r>
            <a:r>
              <a:rPr lang="en-US" sz="1300" dirty="0"/>
              <a:t>, and Mohit </a:t>
            </a:r>
            <a:r>
              <a:rPr lang="en-US" sz="1300" dirty="0" err="1"/>
              <a:t>Chamania</a:t>
            </a:r>
            <a:r>
              <a:rPr lang="en-US" sz="1300" dirty="0"/>
              <a:t>  (2018), "Artificial intelligence (AI) methods in optical networks: A comprehensive survey", Optical Switching and Networking, 28, pp. 43-57</a:t>
            </a:r>
          </a:p>
          <a:p>
            <a:pPr algn="just"/>
            <a:r>
              <a:rPr lang="en-US" sz="1300" dirty="0"/>
              <a:t>Stephan </a:t>
            </a:r>
            <a:r>
              <a:rPr lang="en-US" sz="1300" dirty="0" err="1"/>
              <a:t>Kudyba</a:t>
            </a:r>
            <a:r>
              <a:rPr lang="en-US" sz="1300" dirty="0"/>
              <a:t> (2014), Big Data, Mining, and Analytics: Components of Strategic Decision Making, Auerbach Publications</a:t>
            </a:r>
          </a:p>
          <a:p>
            <a:pPr algn="just"/>
            <a:r>
              <a:rPr lang="en-US" sz="1300" dirty="0"/>
              <a:t>Falk </a:t>
            </a:r>
            <a:r>
              <a:rPr lang="en-US" sz="1300" dirty="0" err="1"/>
              <a:t>Schwendicke</a:t>
            </a:r>
            <a:r>
              <a:rPr lang="en-US" sz="1300" dirty="0"/>
              <a:t>, Tatiana </a:t>
            </a:r>
            <a:r>
              <a:rPr lang="en-US" sz="1300" dirty="0" err="1"/>
              <a:t>Golla</a:t>
            </a:r>
            <a:r>
              <a:rPr lang="en-US" sz="1300" dirty="0"/>
              <a:t>, Martin Dreher, and Joachim </a:t>
            </a:r>
            <a:r>
              <a:rPr lang="en-US" sz="1300" dirty="0" err="1"/>
              <a:t>Krois</a:t>
            </a:r>
            <a:r>
              <a:rPr lang="en-US" sz="1300" dirty="0"/>
              <a:t>. "Convolutional neural networks for dental image diagnostics: A scoping review." Journal of Dentistry 91 (2019): 103226.</a:t>
            </a:r>
          </a:p>
          <a:p>
            <a:pPr algn="just"/>
            <a:r>
              <a:rPr lang="en-US" sz="1300" dirty="0" err="1"/>
              <a:t>Vivek</a:t>
            </a:r>
            <a:r>
              <a:rPr lang="en-US" sz="1300" dirty="0"/>
              <a:t> Kaul, Sarah </a:t>
            </a:r>
            <a:r>
              <a:rPr lang="en-US" sz="1300" dirty="0" err="1"/>
              <a:t>Enslin</a:t>
            </a:r>
            <a:r>
              <a:rPr lang="en-US" sz="1300" dirty="0"/>
              <a:t>, and Seth A. Gross (2020), "The history of artificial intelligence in medicine." Gastrointestinal endoscopy.</a:t>
            </a:r>
          </a:p>
          <a:p>
            <a:pPr algn="just"/>
            <a:r>
              <a:rPr lang="en-US" sz="1300" dirty="0"/>
              <a:t>Sanjeev B. </a:t>
            </a:r>
            <a:r>
              <a:rPr lang="en-US" sz="1300" dirty="0" err="1"/>
              <a:t>Khanagar</a:t>
            </a:r>
            <a:r>
              <a:rPr lang="en-US" sz="1300" dirty="0"/>
              <a:t>, Ali Al-</a:t>
            </a:r>
            <a:r>
              <a:rPr lang="en-US" sz="1300" dirty="0" err="1"/>
              <a:t>Ehaideb</a:t>
            </a:r>
            <a:r>
              <a:rPr lang="en-US" sz="1300" dirty="0"/>
              <a:t>, Satish </a:t>
            </a:r>
            <a:r>
              <a:rPr lang="en-US" sz="1300" dirty="0" err="1"/>
              <a:t>Vishwanathaiah</a:t>
            </a:r>
            <a:r>
              <a:rPr lang="en-US" sz="1300" dirty="0"/>
              <a:t>, Prabhadevi C. </a:t>
            </a:r>
            <a:r>
              <a:rPr lang="en-US" sz="1300" dirty="0" err="1"/>
              <a:t>Maganur</a:t>
            </a:r>
            <a:r>
              <a:rPr lang="en-US" sz="1300" dirty="0"/>
              <a:t>, </a:t>
            </a:r>
            <a:r>
              <a:rPr lang="en-US" sz="1300" dirty="0" err="1"/>
              <a:t>Shankargouda</a:t>
            </a:r>
            <a:r>
              <a:rPr lang="en-US" sz="1300" dirty="0"/>
              <a:t> </a:t>
            </a:r>
            <a:r>
              <a:rPr lang="en-US" sz="1300" dirty="0" err="1"/>
              <a:t>Patil</a:t>
            </a:r>
            <a:r>
              <a:rPr lang="en-US" sz="1300" dirty="0"/>
              <a:t>, </a:t>
            </a:r>
            <a:r>
              <a:rPr lang="en-US" sz="1300" dirty="0" err="1"/>
              <a:t>Sachin</a:t>
            </a:r>
            <a:r>
              <a:rPr lang="en-US" sz="1300" dirty="0"/>
              <a:t> Naik, </a:t>
            </a:r>
            <a:r>
              <a:rPr lang="en-US" sz="1300" dirty="0" err="1"/>
              <a:t>Hosam</a:t>
            </a:r>
            <a:r>
              <a:rPr lang="en-US" sz="1300" dirty="0"/>
              <a:t> A. </a:t>
            </a:r>
            <a:r>
              <a:rPr lang="en-US" sz="1300" dirty="0" err="1"/>
              <a:t>Baeshen</a:t>
            </a:r>
            <a:r>
              <a:rPr lang="en-US" sz="1300" dirty="0"/>
              <a:t>, and </a:t>
            </a:r>
            <a:r>
              <a:rPr lang="en-US" sz="1300" dirty="0" err="1"/>
              <a:t>Sachin</a:t>
            </a:r>
            <a:r>
              <a:rPr lang="en-US" sz="1300" dirty="0"/>
              <a:t> S. </a:t>
            </a:r>
            <a:r>
              <a:rPr lang="en-US" sz="1300" dirty="0" err="1"/>
              <a:t>Sarode</a:t>
            </a:r>
            <a:r>
              <a:rPr lang="en-US" sz="1300" dirty="0"/>
              <a:t> (2020). "Scope and performance of artificial intelligence technology in orthodontic diagnosis, treatment planning, and clinical decision-making-A systematic review." Journal of Dental Sciences.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275C6-63D2-274C-995B-A4DAE5E1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5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221163"/>
            <a:ext cx="82073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spcBef>
                <a:spcPts val="0"/>
              </a:spcBef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100"/>
              </a:spcBef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2020-11-23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56311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60129211-7EC0-1D4D-B71B-C3899EE69029}"/>
              </a:ext>
            </a:extLst>
          </p:cNvPr>
          <p:cNvSpPr txBox="1">
            <a:spLocks/>
          </p:cNvSpPr>
          <p:nvPr/>
        </p:nvSpPr>
        <p:spPr bwMode="auto">
          <a:xfrm>
            <a:off x="179512" y="1124744"/>
            <a:ext cx="8784976" cy="157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人工智慧在學什麼</a:t>
            </a:r>
            <a:r>
              <a:rPr lang="en-US" altLang="zh-TW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?</a:t>
            </a:r>
            <a:br>
              <a:rPr lang="zh-TW" altLang="en-US" sz="6000" b="1" dirty="0">
                <a:solidFill>
                  <a:schemeClr val="accent6">
                    <a:lumMod val="75000"/>
                  </a:schemeClr>
                </a:solidFill>
                <a:latin typeface="Heiti TC Medium" pitchFamily="2" charset="-128"/>
                <a:ea typeface="Heiti TC Medium" pitchFamily="2" charset="-128"/>
              </a:rPr>
            </a:br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  <a:ea typeface="標楷體" pitchFamily="65" charset="-120"/>
              </a:rPr>
              <a:t>(What is Artificial Intelligence Learning?)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48353-D925-F443-9DDC-E182DE95B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4408" y="6021288"/>
            <a:ext cx="791692" cy="79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6D0EB-477A-1F43-A3C1-27806CF7B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30" y="75822"/>
            <a:ext cx="2072697" cy="616874"/>
          </a:xfrm>
          <a:prstGeom prst="rect">
            <a:avLst/>
          </a:prstGeom>
        </p:spPr>
      </p:pic>
      <p:sp>
        <p:nvSpPr>
          <p:cNvPr id="12" name="文字方塊 5">
            <a:extLst>
              <a:ext uri="{FF2B5EF4-FFF2-40B4-BE49-F238E27FC236}">
                <a16:creationId xmlns:a16="http://schemas.microsoft.com/office/drawing/2014/main" id="{652ACBB0-8103-564F-89B3-D82C34B5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95" y="2661880"/>
            <a:ext cx="73453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臺北醫學大學 口腔醫學院</a:t>
            </a:r>
            <a:r>
              <a:rPr kumimoji="0" lang="en-US" altLang="zh-TW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  CFD </a:t>
            </a:r>
            <a:r>
              <a:rPr kumimoji="0" lang="zh-TW" altLang="en-US" sz="2000" dirty="0">
                <a:solidFill>
                  <a:schemeClr val="accent3">
                    <a:lumMod val="50000"/>
                  </a:schemeClr>
                </a:solidFill>
                <a:latin typeface="Heiti TC Medium" pitchFamily="2" charset="-128"/>
                <a:ea typeface="Heiti TC Medium" pitchFamily="2" charset="-128"/>
              </a:rPr>
              <a:t>講座</a:t>
            </a:r>
            <a:endParaRPr kumimoji="0" lang="en-US" altLang="zh-TW" sz="2000" dirty="0">
              <a:solidFill>
                <a:schemeClr val="accent3">
                  <a:lumMod val="50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000" dirty="0">
                <a:solidFill>
                  <a:srgbClr val="7F7F7F"/>
                </a:solidFill>
              </a:rPr>
              <a:t>Host: Prof. Li Sheng Chen</a:t>
            </a:r>
            <a:br>
              <a:rPr kumimoji="0" lang="en-US" altLang="zh-TW" sz="2000" dirty="0">
                <a:solidFill>
                  <a:srgbClr val="7F7F7F"/>
                </a:solidFill>
              </a:rPr>
            </a:br>
            <a:r>
              <a:rPr kumimoji="0" lang="en-US" altLang="zh-TW" sz="1600" dirty="0">
                <a:solidFill>
                  <a:srgbClr val="7F7F7F"/>
                </a:solidFill>
              </a:rPr>
              <a:t>College of Oral Medicine, Taipei Medical University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Time: 12:10-13:00, Nov 23, 2020 (Monday)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400" dirty="0">
                <a:solidFill>
                  <a:srgbClr val="7F7F7F"/>
                </a:solidFill>
              </a:rPr>
              <a:t>Place: 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口腔醫學院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1</a:t>
            </a:r>
            <a:r>
              <a:rPr kumimoji="0" lang="zh-TW" altLang="en-US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樓會議室</a:t>
            </a:r>
            <a:r>
              <a:rPr kumimoji="0" lang="en-US" altLang="zh-TW" sz="1400" dirty="0">
                <a:solidFill>
                  <a:srgbClr val="7F7F7F"/>
                </a:solidFill>
                <a:latin typeface="Heiti TC Medium" pitchFamily="2" charset="-128"/>
                <a:ea typeface="Heiti TC Medium" pitchFamily="2" charset="-128"/>
              </a:rPr>
              <a:t>1-1, TMU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1200" dirty="0">
                <a:solidFill>
                  <a:srgbClr val="7F7F7F"/>
                </a:solidFill>
              </a:rPr>
              <a:t>Address: N250 Wu-</a:t>
            </a:r>
            <a:r>
              <a:rPr kumimoji="0" lang="en-US" altLang="zh-TW" sz="1200" dirty="0" err="1">
                <a:solidFill>
                  <a:srgbClr val="7F7F7F"/>
                </a:solidFill>
              </a:rPr>
              <a:t>Hsing</a:t>
            </a:r>
            <a:r>
              <a:rPr kumimoji="0" lang="en-US" altLang="zh-TW" sz="1200" dirty="0">
                <a:solidFill>
                  <a:srgbClr val="7F7F7F"/>
                </a:solidFill>
              </a:rPr>
              <a:t> Street, Taipei, Taiwan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333A82-1B53-E74A-8B28-302663A99D03}"/>
              </a:ext>
            </a:extLst>
          </p:cNvPr>
          <p:cNvSpPr txBox="1">
            <a:spLocks/>
          </p:cNvSpPr>
          <p:nvPr/>
        </p:nvSpPr>
        <p:spPr bwMode="auto">
          <a:xfrm>
            <a:off x="2915567" y="44624"/>
            <a:ext cx="3312368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617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350E-C22F-3744-B665-0859223A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AI, Big Data, Cloud Computing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Evolution of Decision Support, Business Intelligence,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53333-FD96-FF4B-B82B-483AD297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390DC-1A50-9148-B677-58C96BA3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5" y="2780928"/>
            <a:ext cx="8744533" cy="3240360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513A895-9AA5-F241-B415-FB2F9BEE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4" y="6457890"/>
            <a:ext cx="8003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1000" dirty="0" err="1">
                <a:solidFill>
                  <a:srgbClr val="A6A6A6"/>
                </a:solidFill>
              </a:rPr>
              <a:t>Dursun</a:t>
            </a:r>
            <a:r>
              <a:rPr lang="en-US" altLang="zh-TW" sz="1000" dirty="0">
                <a:solidFill>
                  <a:srgbClr val="A6A6A6"/>
                </a:solidFill>
              </a:rPr>
              <a:t> </a:t>
            </a:r>
            <a:r>
              <a:rPr lang="en-US" altLang="zh-TW" sz="1000" dirty="0" err="1">
                <a:solidFill>
                  <a:srgbClr val="A6A6A6"/>
                </a:solidFill>
              </a:rPr>
              <a:t>Delen</a:t>
            </a:r>
            <a:r>
              <a:rPr lang="en-US" altLang="zh-TW" sz="1000" dirty="0">
                <a:solidFill>
                  <a:srgbClr val="A6A6A6"/>
                </a:solidFill>
              </a:rPr>
              <a:t>, and Efraim Turban (2017), </a:t>
            </a:r>
            <a:br>
              <a:rPr lang="en-US" altLang="zh-TW" sz="1000" dirty="0">
                <a:solidFill>
                  <a:srgbClr val="A6A6A6"/>
                </a:solidFill>
              </a:rPr>
            </a:br>
            <a:r>
              <a:rPr lang="en-US" altLang="zh-TW" sz="1000" dirty="0">
                <a:solidFill>
                  <a:srgbClr val="A6A6A6"/>
                </a:solidFill>
              </a:rPr>
              <a:t>Business Intelligence, Analytics, and Data Science: A Managerial Perspective, 4th Edition, Pearson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DD6DB-96C9-1849-8048-C37BF82BF676}"/>
              </a:ext>
            </a:extLst>
          </p:cNvPr>
          <p:cNvSpPr txBox="1"/>
          <p:nvPr/>
        </p:nvSpPr>
        <p:spPr>
          <a:xfrm>
            <a:off x="403508" y="2356509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32C1E-8C48-F44A-A823-7251F95BB278}"/>
              </a:ext>
            </a:extLst>
          </p:cNvPr>
          <p:cNvSpPr txBox="1"/>
          <p:nvPr/>
        </p:nvSpPr>
        <p:spPr>
          <a:xfrm>
            <a:off x="3897014" y="235650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Cloud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B8E16-E0F5-F345-AEEA-5798AFEEDD52}"/>
              </a:ext>
            </a:extLst>
          </p:cNvPr>
          <p:cNvSpPr txBox="1"/>
          <p:nvPr/>
        </p:nvSpPr>
        <p:spPr>
          <a:xfrm>
            <a:off x="6776293" y="2356509"/>
            <a:ext cx="124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Big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7F7362-9C56-344B-A504-E283CA3FB680}"/>
              </a:ext>
            </a:extLst>
          </p:cNvPr>
          <p:cNvSpPr/>
          <p:nvPr/>
        </p:nvSpPr>
        <p:spPr>
          <a:xfrm rot="2617693">
            <a:off x="548700" y="3557554"/>
            <a:ext cx="35257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FC055B-2A76-1C4D-BAF5-3F808415766D}"/>
              </a:ext>
            </a:extLst>
          </p:cNvPr>
          <p:cNvSpPr/>
          <p:nvPr/>
        </p:nvSpPr>
        <p:spPr>
          <a:xfrm rot="2617693">
            <a:off x="4259287" y="3766321"/>
            <a:ext cx="1544363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020D1D3-6FEE-9444-8450-509EF5EA063B}"/>
              </a:ext>
            </a:extLst>
          </p:cNvPr>
          <p:cNvSpPr/>
          <p:nvPr/>
        </p:nvSpPr>
        <p:spPr>
          <a:xfrm rot="2617693">
            <a:off x="6060527" y="4081603"/>
            <a:ext cx="1732476" cy="332094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D91960-0BB2-9F43-8442-3021FB9CE124}"/>
              </a:ext>
            </a:extLst>
          </p:cNvPr>
          <p:cNvSpPr/>
          <p:nvPr/>
        </p:nvSpPr>
        <p:spPr>
          <a:xfrm rot="2617693">
            <a:off x="5259993" y="4022111"/>
            <a:ext cx="1844056" cy="312568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DD7452-ED3A-764D-8069-7032C158C7FD}"/>
              </a:ext>
            </a:extLst>
          </p:cNvPr>
          <p:cNvSpPr/>
          <p:nvPr/>
        </p:nvSpPr>
        <p:spPr>
          <a:xfrm rot="2617693">
            <a:off x="4958204" y="4071422"/>
            <a:ext cx="1652419" cy="308163"/>
          </a:xfrm>
          <a:prstGeom prst="roundRect">
            <a:avLst>
              <a:gd name="adj" fmla="val 19411"/>
            </a:avLst>
          </a:prstGeom>
          <a:noFill/>
          <a:ln w="28575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35EB1-85BC-AD44-9178-76EA6EA478FD}"/>
              </a:ext>
            </a:extLst>
          </p:cNvPr>
          <p:cNvSpPr txBox="1"/>
          <p:nvPr/>
        </p:nvSpPr>
        <p:spPr>
          <a:xfrm>
            <a:off x="4707501" y="293102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5ACF1-27D9-3F4B-8974-307A8393827A}"/>
              </a:ext>
            </a:extLst>
          </p:cNvPr>
          <p:cNvSpPr txBox="1"/>
          <p:nvPr/>
        </p:nvSpPr>
        <p:spPr>
          <a:xfrm>
            <a:off x="5329643" y="2910422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247676A-FAFB-6244-AB52-DAB57304C3D2}"/>
              </a:ext>
            </a:extLst>
          </p:cNvPr>
          <p:cNvSpPr/>
          <p:nvPr/>
        </p:nvSpPr>
        <p:spPr>
          <a:xfrm>
            <a:off x="325021" y="1834675"/>
            <a:ext cx="8534400" cy="595030"/>
          </a:xfrm>
          <a:prstGeom prst="rightArrow">
            <a:avLst>
              <a:gd name="adj1" fmla="val 62806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90259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Artificial Intelligence (A.I.) Timeline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9632" y="6597352"/>
            <a:ext cx="70202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digitalintelligencetoday.com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/artificial-intelligence-timeline-infographic-from-eliza-to-tay-and-beyond/</a:t>
            </a:r>
          </a:p>
        </p:txBody>
      </p:sp>
    </p:spTree>
    <p:extLst>
      <p:ext uri="{BB962C8B-B14F-4D97-AF65-F5344CB8AC3E}">
        <p14:creationId xmlns:p14="http://schemas.microsoft.com/office/powerpoint/2010/main" val="270047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90D-A554-BF4A-B3C6-F3F13AB3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Rise of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809F-13C7-7341-8AFC-8F934CE4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5BE83D-1FF1-8344-AE69-5A5CFEEC5A36}"/>
              </a:ext>
            </a:extLst>
          </p:cNvPr>
          <p:cNvSpPr/>
          <p:nvPr/>
        </p:nvSpPr>
        <p:spPr>
          <a:xfrm>
            <a:off x="1268021" y="6457890"/>
            <a:ext cx="66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DHL (2018), Artificial Intelligence in Logistics, 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www.globalhha.com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doclib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/data/upload/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doc_con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/5e50c53c5bf67.pdf/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AE8-51A7-7D49-B3DB-AEC28A3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3" y="1052736"/>
            <a:ext cx="8929563" cy="5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A5A2-1AB1-9044-A4A0-3B3CA4D3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711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Artificial Intelligence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48DD-59DD-4B43-BA32-76CBE4A7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F90D-F14B-1545-BB9A-BDC8EF68F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6" y="1268760"/>
            <a:ext cx="8785887" cy="5112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ACBD42-1192-6E42-A1C1-A86085CB696A}"/>
              </a:ext>
            </a:extLst>
          </p:cNvPr>
          <p:cNvSpPr/>
          <p:nvPr/>
        </p:nvSpPr>
        <p:spPr>
          <a:xfrm>
            <a:off x="568437" y="6562293"/>
            <a:ext cx="80071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Vivek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Kaul, Sarah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Enslin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, and Seth A. Gross (2020), "The history of artificial intelligence in medicine." Gastrointestinal endoscopy..</a:t>
            </a:r>
          </a:p>
        </p:txBody>
      </p:sp>
    </p:spTree>
    <p:extLst>
      <p:ext uri="{BB962C8B-B14F-4D97-AF65-F5344CB8AC3E}">
        <p14:creationId xmlns:p14="http://schemas.microsoft.com/office/powerpoint/2010/main" val="20115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3E4-FFB0-0B4F-9337-370A5B61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7"/>
            <a:ext cx="8483600" cy="6331619"/>
          </a:xfrm>
        </p:spPr>
        <p:txBody>
          <a:bodyPr>
            <a:noAutofit/>
          </a:bodyPr>
          <a:lstStyle/>
          <a:p>
            <a:r>
              <a:rPr lang="en-US" sz="60000" b="1" dirty="0">
                <a:solidFill>
                  <a:srgbClr val="C00000"/>
                </a:solidFill>
              </a:rPr>
              <a:t>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72A1-7027-704C-BDF5-5010E81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8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18887</TotalTime>
  <Words>2870</Words>
  <Application>Microsoft Macintosh PowerPoint</Application>
  <PresentationFormat>On-screen Show (4:3)</PresentationFormat>
  <Paragraphs>291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DFKai-SB</vt:lpstr>
      <vt:lpstr>DFKai-SB</vt:lpstr>
      <vt:lpstr>Heiti TC Medium</vt:lpstr>
      <vt:lpstr>新細明體</vt:lpstr>
      <vt:lpstr>Arial</vt:lpstr>
      <vt:lpstr>Calibri</vt:lpstr>
      <vt:lpstr>Times New Roman</vt:lpstr>
      <vt:lpstr>Office 佈景主題</vt:lpstr>
      <vt:lpstr>PowerPoint Presentation</vt:lpstr>
      <vt:lpstr>戴敏育 博士  (Min-Yuh Day, Ph.D.)</vt:lpstr>
      <vt:lpstr>Outline</vt:lpstr>
      <vt:lpstr>Stuart Russell and Peter Norvig (2020),  Artificial Intelligence: A Modern Approach,  4th Edition, Pearson</vt:lpstr>
      <vt:lpstr>AI, Big Data, Cloud Computing Evolution of Decision Support, Business Intelligence, and Analytics</vt:lpstr>
      <vt:lpstr>Artificial Intelligence (A.I.) Timeline </vt:lpstr>
      <vt:lpstr>The Rise of AI</vt:lpstr>
      <vt:lpstr>Artificial Intelligence in Medicine</vt:lpstr>
      <vt:lpstr>AI</vt:lpstr>
      <vt:lpstr>Definition  of  Artificial Intelligence (A.I.) </vt:lpstr>
      <vt:lpstr>Artificial Intelligence   “… the science and  engineering  of  making  intelligent machines”  (John McCarthy, 1955)</vt:lpstr>
      <vt:lpstr>Artificial Intelligence    “… technology that  thinks and acts  like humans”</vt:lpstr>
      <vt:lpstr>Artificial Intelligence    “… intelligence exhibited by machines or software”</vt:lpstr>
      <vt:lpstr>4 Approaches of AI</vt:lpstr>
      <vt:lpstr>4 Approaches of AI</vt:lpstr>
      <vt:lpstr>AI Acting Humanly: The Turing Test Approach (Alan Turing, 1950)</vt:lpstr>
      <vt:lpstr>Artificial Intelligence:  A Modern Approach </vt:lpstr>
      <vt:lpstr>Artificial Intelligence:  Intelligent Agents</vt:lpstr>
      <vt:lpstr>Artificial Intelligence:  2. Problem Solving</vt:lpstr>
      <vt:lpstr>Artificial Intelligence:  3. Knowledge and Reasoning</vt:lpstr>
      <vt:lpstr>Artificial Intelligence:  4. Uncertain Knowledge and Reasoning</vt:lpstr>
      <vt:lpstr>Artificial Intelligence:  5. Learning</vt:lpstr>
      <vt:lpstr>Artificial Intelligence:  6. Communicating, Perceiving, and Acting</vt:lpstr>
      <vt:lpstr>Artificial Intelligence:  Philosophy and Ethics of AI The Future of AI</vt:lpstr>
      <vt:lpstr>AI in Medicine</vt:lpstr>
      <vt:lpstr>AI in Medicine</vt:lpstr>
      <vt:lpstr>AI in Medicine</vt:lpstr>
      <vt:lpstr>3 Machine Learning Algorithms</vt:lpstr>
      <vt:lpstr>Artificial Intelligence Machine Learning &amp; Deep Learning</vt:lpstr>
      <vt:lpstr>AI, ML, DL</vt:lpstr>
      <vt:lpstr>3 Machine Learning Algorithms</vt:lpstr>
      <vt:lpstr>Can a robot pass a university entrance exam? Noriko Arai at TED2017</vt:lpstr>
      <vt:lpstr>Machine Learning (ML) / Deep Learning (DL)</vt:lpstr>
      <vt:lpstr>Computer Vision: Image Classification, Object Detection,  Object Instance Segmentation</vt:lpstr>
      <vt:lpstr>Computer Vision: Object Detection</vt:lpstr>
      <vt:lpstr>YOLOv4:  Optimal Speed and Accuracy of Object Detection</vt:lpstr>
      <vt:lpstr>Labelling strategies for different  dental image modalities</vt:lpstr>
      <vt:lpstr>Scope and Performance of Artificial Intelligence Technology in Orthodontic Diagnosis, Treatment Planning, and  Clinical Decision-making –  A Systematic Review Journal of Dental Sciences (2020)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Artificial Intelligence Technology in Orthodontic Diagnosis, Treatment Planning, and Clinical Decision-Making</vt:lpstr>
      <vt:lpstr>Comparing latest deep-CNN based systems for identifying cephalometric landmarks (Park et al., 2019)</vt:lpstr>
      <vt:lpstr>Summary</vt:lpstr>
      <vt:lpstr>References</vt:lpstr>
      <vt:lpstr>PowerPoint Presentation</vt:lpstr>
    </vt:vector>
  </TitlesOfParts>
  <Manager/>
  <Company>NTPU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人工智慧在學什麼? (What is Artificial Intelligence Learning?)</dc:title>
  <dc:subject/>
  <dc:creator>myday</dc:creator>
  <cp:keywords>人工智慧, 學習, Artificial Intelligence, Learning</cp:keywords>
  <dc:description>人工智慧在學什麼? 
(What is Artificial Intelligence Learning?)
</dc:description>
  <cp:lastModifiedBy>Microsoft Office User</cp:lastModifiedBy>
  <cp:revision>969</cp:revision>
  <cp:lastPrinted>2020-11-23T02:49:48Z</cp:lastPrinted>
  <dcterms:created xsi:type="dcterms:W3CDTF">2011-02-14T23:24:00Z</dcterms:created>
  <dcterms:modified xsi:type="dcterms:W3CDTF">2020-11-23T03:02:15Z</dcterms:modified>
  <cp:category/>
</cp:coreProperties>
</file>